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vml" ContentType="application/vnd.openxmlformats-officedocument.vmlDrawi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57" r:id="rId3"/>
    <p:sldId id="258" r:id="rId4"/>
    <p:sldId id="259" r:id="rId5"/>
    <p:sldId id="276" r:id="rId6"/>
    <p:sldId id="260" r:id="rId7"/>
    <p:sldId id="272" r:id="rId8"/>
    <p:sldId id="274" r:id="rId9"/>
    <p:sldId id="273" r:id="rId10"/>
    <p:sldId id="261" r:id="rId11"/>
    <p:sldId id="262" r:id="rId12"/>
    <p:sldId id="263" r:id="rId13"/>
    <p:sldId id="264" r:id="rId14"/>
    <p:sldId id="265" r:id="rId15"/>
    <p:sldId id="266" r:id="rId16"/>
    <p:sldId id="268" r:id="rId17"/>
    <p:sldId id="278" r:id="rId18"/>
    <p:sldId id="267" r:id="rId19"/>
    <p:sldId id="269" r:id="rId20"/>
    <p:sldId id="270" r:id="rId21"/>
    <p:sldId id="277" r:id="rId22"/>
    <p:sldId id="271" r:id="rId23"/>
    <p:sldId id="275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0" d="100"/>
          <a:sy n="130" d="100"/>
        </p:scale>
        <p:origin x="-52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01F9CA3-105E-4857-9057-6DB6197DA786}" type="datetimeFigureOut">
              <a:rPr lang="en-US" smtClean="0"/>
              <a:t>2014/10/01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914400" rtl="0" eaLnBrk="1" latinLnBrk="0" hangingPunct="1">
        <a:spcBef>
          <a:spcPct val="0"/>
        </a:spcBef>
        <a:buNone/>
        <a:defRPr kumimoji="1"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4000"/>
        </a:lnSpc>
        <a:spcBef>
          <a:spcPts val="900"/>
        </a:spcBef>
        <a:buClr>
          <a:schemeClr val="accent1"/>
        </a:buClr>
        <a:buSzPct val="100000"/>
        <a:buFont typeface="Wingdings" charset="2"/>
        <a:buChar char="l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4000"/>
        </a:lnSpc>
        <a:spcBef>
          <a:spcPts val="900"/>
        </a:spcBef>
        <a:buClr>
          <a:schemeClr val="accent1"/>
        </a:buClr>
        <a:buSzPct val="100000"/>
        <a:buFont typeface="Wingdings" charset="2"/>
        <a:buChar char="Ø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4000"/>
        </a:lnSpc>
        <a:spcBef>
          <a:spcPts val="900"/>
        </a:spcBef>
        <a:buClr>
          <a:schemeClr val="accent1"/>
        </a:buClr>
        <a:buSzPct val="100000"/>
        <a:buFont typeface="Wingdings" charset="2"/>
        <a:buChar char="Ø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4000"/>
        </a:lnSpc>
        <a:spcBef>
          <a:spcPts val="900"/>
        </a:spcBef>
        <a:buClr>
          <a:schemeClr val="accent1"/>
        </a:buClr>
        <a:buSzPct val="100000"/>
        <a:buFont typeface="Wingdings" charset="2"/>
        <a:buChar char="Ø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lnSpc>
          <a:spcPct val="114000"/>
        </a:lnSpc>
        <a:spcBef>
          <a:spcPts val="900"/>
        </a:spcBef>
        <a:buClr>
          <a:schemeClr val="accent1"/>
        </a:buClr>
        <a:buSzPct val="100000"/>
        <a:buFont typeface="Wingdings" charset="2"/>
        <a:buChar char="Ø"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7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8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10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 smtClean="0"/>
              <a:t>測定とデータの扱い方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情報工学基礎実験</a:t>
            </a:r>
            <a:r>
              <a:rPr kumimoji="1" lang="en-US" altLang="ja-JP" dirty="0" smtClean="0"/>
              <a:t>Ⅰ No. 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46986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測定の誤差と精度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同じ測定でも繰り返すと値はばらつく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精度：　ばらつきの度合い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　　　　ばらつき「少ない」　</a:t>
            </a:r>
            <a:r>
              <a:rPr lang="en-US" altLang="ja-JP" dirty="0" smtClean="0"/>
              <a:t>→</a:t>
            </a:r>
            <a:r>
              <a:rPr lang="ja-JP" altLang="en-US" dirty="0" smtClean="0"/>
              <a:t>　「精度が高い」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正確度：　偏りの度合い、</a:t>
            </a:r>
            <a:r>
              <a:rPr lang="ja-JP" altLang="en-US" dirty="0"/>
              <a:t>測定値</a:t>
            </a:r>
            <a:r>
              <a:rPr lang="ja-JP" altLang="en-US" dirty="0" smtClean="0"/>
              <a:t>の中心と</a:t>
            </a:r>
            <a:r>
              <a:rPr lang="ja-JP" altLang="en-US" dirty="0"/>
              <a:t>真の値の</a:t>
            </a:r>
            <a:r>
              <a:rPr lang="ja-JP" altLang="en-US" dirty="0" smtClean="0"/>
              <a:t>差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　　　　偏り「小さい」　</a:t>
            </a:r>
            <a:r>
              <a:rPr lang="en-US" altLang="ja-JP" dirty="0" smtClean="0"/>
              <a:t>→</a:t>
            </a:r>
            <a:r>
              <a:rPr lang="ja-JP" altLang="en-US" dirty="0" smtClean="0"/>
              <a:t>　「正確度が高い」「不確かさが低い」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　</a:t>
            </a:r>
            <a:endParaRPr lang="en-US" altLang="ja-JP" dirty="0" smtClean="0"/>
          </a:p>
          <a:p>
            <a:r>
              <a:rPr lang="ja-JP" altLang="en-US" dirty="0" smtClean="0"/>
              <a:t>知りたい「真の値」は測定値から推測する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測定値は誤差を含む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誤差の大きさは測定ごとに変わる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 smtClean="0"/>
              <a:t>　　　　真の値　＝　測定値　ー　誤差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知ることができるのは、ばらついた測定値の集合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209365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最確値：真の値の推定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 dirty="0" smtClean="0"/>
              <a:t>偶然誤差は</a:t>
            </a:r>
            <a:r>
              <a:rPr lang="en-US" altLang="ja-JP" dirty="0" smtClean="0"/>
              <a:t>､</a:t>
            </a:r>
            <a:r>
              <a:rPr lang="ja-JP" altLang="en-US" dirty="0" smtClean="0"/>
              <a:t>測定値（と誤差）がガウス分布に従う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仮定：多くの小さな「偶然」が合計され誤差になる</a:t>
            </a:r>
            <a:endParaRPr lang="en-US" altLang="ja-JP" dirty="0" smtClean="0"/>
          </a:p>
          <a:p>
            <a:r>
              <a:rPr lang="ja-JP" altLang="en-US" dirty="0" smtClean="0"/>
              <a:t>最確値は分布の中心</a:t>
            </a:r>
          </a:p>
          <a:p>
            <a:pPr lvl="1"/>
            <a:r>
              <a:rPr lang="ja-JP" altLang="en-US" dirty="0" smtClean="0"/>
              <a:t>同じ重みの直接測定なら</a:t>
            </a:r>
            <a:r>
              <a:rPr lang="en-US" altLang="ja-JP" dirty="0" smtClean="0"/>
              <a:t>､</a:t>
            </a:r>
            <a:r>
              <a:rPr lang="ja-JP" altLang="en-US" dirty="0" smtClean="0"/>
              <a:t>平均値（相加平均）になる</a:t>
            </a:r>
          </a:p>
          <a:p>
            <a:pPr lvl="1"/>
            <a:r>
              <a:rPr lang="ja-JP" altLang="en-US" dirty="0" smtClean="0"/>
              <a:t>線形の関係がある場合は</a:t>
            </a:r>
            <a:r>
              <a:rPr lang="en-US" altLang="ja-JP" dirty="0" smtClean="0"/>
              <a:t>､</a:t>
            </a:r>
            <a:r>
              <a:rPr lang="ja-JP" altLang="en-US" dirty="0" smtClean="0"/>
              <a:t>最小二乗法で求める</a:t>
            </a:r>
            <a:r>
              <a:rPr lang="en-US" altLang="ja-JP" dirty="0"/>
              <a:t/>
            </a:r>
            <a:br>
              <a:rPr lang="en-US" altLang="ja-JP" dirty="0"/>
            </a:br>
            <a:endParaRPr lang="en-US" altLang="ja-JP" dirty="0" smtClean="0"/>
          </a:p>
          <a:p>
            <a:r>
              <a:rPr kumimoji="1" lang="ja-JP" altLang="en-US" dirty="0" smtClean="0"/>
              <a:t>精度（</a:t>
            </a:r>
            <a:r>
              <a:rPr kumimoji="1" lang="en-US" altLang="ja-JP" dirty="0" smtClean="0"/>
              <a:t>↔</a:t>
            </a:r>
            <a:r>
              <a:rPr kumimoji="1" lang="ja-JP" altLang="en-US" dirty="0" smtClean="0"/>
              <a:t>ばらつき）の大きさが誤差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＝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ガウス分布の幅</a:t>
            </a:r>
          </a:p>
          <a:p>
            <a:pPr lvl="1"/>
            <a:r>
              <a:rPr lang="ja-JP" altLang="en-US" dirty="0" smtClean="0"/>
              <a:t>標準偏差</a:t>
            </a:r>
            <a:r>
              <a:rPr lang="en-US" altLang="ja-JP" dirty="0" smtClean="0"/>
              <a:t>､</a:t>
            </a:r>
            <a:r>
              <a:rPr lang="ja-JP" altLang="en-US" dirty="0" smtClean="0"/>
              <a:t>確率誤差　などを使って幅をあらわす</a:t>
            </a:r>
            <a:endParaRPr kumimoji="1" lang="en-US" altLang="ja-JP" dirty="0" smtClean="0"/>
          </a:p>
          <a:p>
            <a:r>
              <a:rPr lang="ja-JP" altLang="en-US" dirty="0" smtClean="0"/>
              <a:t>測定をくりかえせば最確値は真の値に近づく</a:t>
            </a:r>
            <a:endParaRPr kumimoji="1" lang="en-US" altLang="ja-JP" dirty="0" smtClean="0"/>
          </a:p>
          <a:p>
            <a:r>
              <a:rPr lang="ja-JP" altLang="en-US" dirty="0" smtClean="0"/>
              <a:t>ガウス分布に従わない誤差＝系統誤差からは逃げられない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値のかたよりの原因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48649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系統誤差はゼロにする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明確な理由で生じる偏りの原因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偶然ではない、原因をみつけてなおすべき</a:t>
            </a:r>
            <a:endParaRPr kumimoji="1" lang="en-US" altLang="ja-JP" dirty="0" smtClean="0"/>
          </a:p>
          <a:p>
            <a:r>
              <a:rPr lang="ja-JP" altLang="en-US" dirty="0" smtClean="0"/>
              <a:t>系統誤差のよくある原因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測定器に原因がある場合（機械誤差）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例）定規の端がすり減っていた、ノギスのあごがまがって開いていた</a:t>
            </a:r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測定者のくせが原因の場合（個人誤差）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 smtClean="0"/>
              <a:t>例）めもりを右斜め上からみるのでいつも短めになっていた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計算での不注意で値がずれていた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例）桁落ちで値が</a:t>
            </a:r>
            <a:r>
              <a:rPr lang="en-US" altLang="ja-JP" dirty="0" smtClean="0"/>
              <a:t> 0 </a:t>
            </a:r>
            <a:r>
              <a:rPr lang="ja-JP" altLang="en-US" dirty="0" smtClean="0"/>
              <a:t>になっていた</a:t>
            </a:r>
            <a:endParaRPr lang="en-US" altLang="ja-JP" dirty="0" smtClean="0"/>
          </a:p>
          <a:p>
            <a:r>
              <a:rPr lang="ja-JP" altLang="en-US" dirty="0" smtClean="0"/>
              <a:t>測定方法、実験方法や理論の誤りも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202713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誤差のある値の書き方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ja-JP" altLang="en-US" dirty="0" smtClean="0"/>
              <a:t>最確値が</a:t>
            </a:r>
            <a:r>
              <a:rPr kumimoji="1" lang="en-US" altLang="ja-JP" dirty="0" smtClean="0"/>
              <a:t>195.6 mm､</a:t>
            </a:r>
            <a:r>
              <a:rPr kumimoji="1" lang="ja-JP" altLang="en-US" dirty="0" smtClean="0"/>
              <a:t>誤差の</a:t>
            </a:r>
            <a:r>
              <a:rPr lang="ja-JP" altLang="en-US" dirty="0" smtClean="0"/>
              <a:t>幅（標準偏差）</a:t>
            </a:r>
            <a:r>
              <a:rPr kumimoji="1" lang="ja-JP" altLang="en-US" dirty="0" smtClean="0"/>
              <a:t>が</a:t>
            </a:r>
            <a:r>
              <a:rPr lang="en-US" altLang="ja-JP" dirty="0" smtClean="0"/>
              <a:t> 0.4 mm </a:t>
            </a:r>
            <a:r>
              <a:rPr lang="ja-JP" altLang="en-US" dirty="0" smtClean="0"/>
              <a:t>のとき</a:t>
            </a:r>
            <a:br>
              <a:rPr lang="ja-JP" altLang="en-US" dirty="0" smtClean="0"/>
            </a:br>
            <a:r>
              <a:rPr lang="ja-JP" altLang="en-US" dirty="0" smtClean="0"/>
              <a:t>		</a:t>
            </a:r>
            <a:r>
              <a:rPr lang="en-US" altLang="ja-JP" dirty="0" smtClean="0"/>
              <a:t>195.6 ± 0.4 mm</a:t>
            </a:r>
            <a:r>
              <a:rPr lang="ja-JP" altLang="en-US" dirty="0"/>
              <a:t/>
            </a:r>
            <a:br>
              <a:rPr lang="ja-JP" altLang="en-US" dirty="0"/>
            </a:br>
            <a:r>
              <a:rPr lang="ja-JP" altLang="en-US" dirty="0" smtClean="0"/>
              <a:t>「真の値は</a:t>
            </a:r>
            <a:r>
              <a:rPr lang="en-US" altLang="ja-JP" dirty="0" smtClean="0"/>
              <a:t> 195.6 mm </a:t>
            </a:r>
            <a:r>
              <a:rPr lang="ja-JP" altLang="en-US" dirty="0" smtClean="0"/>
              <a:t>の</a:t>
            </a:r>
            <a:r>
              <a:rPr lang="en-US" altLang="ja-JP" dirty="0" smtClean="0"/>
              <a:t> ± 0.4 mm </a:t>
            </a:r>
            <a:r>
              <a:rPr lang="ja-JP" altLang="en-US" dirty="0" smtClean="0"/>
              <a:t>に約</a:t>
            </a:r>
            <a:r>
              <a:rPr lang="en-US" altLang="ja-JP" dirty="0" smtClean="0"/>
              <a:t> 68% </a:t>
            </a:r>
            <a:r>
              <a:rPr lang="ja-JP" altLang="en-US" dirty="0" smtClean="0"/>
              <a:t>含まれる」</a:t>
            </a:r>
            <a:endParaRPr lang="en-US" altLang="ja-JP" dirty="0" smtClean="0"/>
          </a:p>
          <a:p>
            <a:pPr marL="274320" lvl="1" indent="0">
              <a:buNone/>
            </a:pPr>
            <a:r>
              <a:rPr lang="en-US" altLang="ja-JP" dirty="0" smtClean="0"/>
              <a:t>※</a:t>
            </a:r>
            <a:r>
              <a:rPr lang="ja-JP" altLang="en-US" dirty="0" smtClean="0"/>
              <a:t>誤差の幅になにを使うかは</a:t>
            </a:r>
            <a:r>
              <a:rPr lang="en-US" altLang="ja-JP" dirty="0" smtClean="0"/>
              <a:t>､</a:t>
            </a:r>
            <a:r>
              <a:rPr lang="ja-JP" altLang="en-US" dirty="0" smtClean="0"/>
              <a:t>書き手と読み手できめる</a:t>
            </a:r>
          </a:p>
          <a:p>
            <a:endParaRPr lang="ja-JP" altLang="en-US" dirty="0"/>
          </a:p>
          <a:p>
            <a:r>
              <a:rPr lang="ja-JP" altLang="en-US" dirty="0" smtClean="0"/>
              <a:t>誤差は有効数字１桁（</a:t>
            </a:r>
            <a:r>
              <a:rPr lang="ja-JP" altLang="en-US" dirty="0"/>
              <a:t>十進数</a:t>
            </a:r>
            <a:r>
              <a:rPr lang="ja-JP" altLang="en-US" dirty="0" smtClean="0"/>
              <a:t>で</a:t>
            </a:r>
            <a:r>
              <a:rPr lang="en-US" altLang="ja-JP" dirty="0" smtClean="0"/>
              <a:t>､</a:t>
            </a:r>
            <a:r>
              <a:rPr lang="ja-JP" altLang="en-US" dirty="0" smtClean="0"/>
              <a:t>情報</a:t>
            </a:r>
            <a:r>
              <a:rPr lang="ja-JP" altLang="en-US" dirty="0"/>
              <a:t>工学基礎実験</a:t>
            </a:r>
            <a:r>
              <a:rPr lang="ja-JP" altLang="en-US" dirty="0" smtClean="0"/>
              <a:t>１ルール）</a:t>
            </a:r>
          </a:p>
          <a:p>
            <a:r>
              <a:rPr lang="ja-JP" altLang="en-US" dirty="0" smtClean="0"/>
              <a:t>最確値の有効数字は誤差の桁まで</a:t>
            </a:r>
          </a:p>
          <a:p>
            <a:endParaRPr lang="ja-JP" altLang="en-US" dirty="0"/>
          </a:p>
          <a:p>
            <a:r>
              <a:rPr lang="ja-JP" altLang="en-US" dirty="0" smtClean="0"/>
              <a:t>科学記法を使うときは</a:t>
            </a:r>
            <a:r>
              <a:rPr lang="en-US" altLang="ja-JP" dirty="0" smtClean="0"/>
              <a:t>､</a:t>
            </a:r>
            <a:r>
              <a:rPr lang="ja-JP" altLang="en-US" dirty="0" smtClean="0"/>
              <a:t>カッコでくくりまとめる</a:t>
            </a:r>
            <a:br>
              <a:rPr lang="ja-JP" altLang="en-US" dirty="0" smtClean="0"/>
            </a:br>
            <a:r>
              <a:rPr lang="ja-JP" altLang="en-US" dirty="0" smtClean="0"/>
              <a:t>		</a:t>
            </a:r>
            <a:r>
              <a:rPr lang="en-US" altLang="ja-JP" dirty="0" smtClean="0"/>
              <a:t>(1.956 </a:t>
            </a:r>
            <a:r>
              <a:rPr lang="en-US" altLang="ja-JP" dirty="0"/>
              <a:t>± </a:t>
            </a:r>
            <a:r>
              <a:rPr lang="en-US" altLang="ja-JP" dirty="0" smtClean="0"/>
              <a:t>0.004) ×</a:t>
            </a:r>
            <a:r>
              <a:rPr lang="en-US" altLang="ja-JP" dirty="0"/>
              <a:t> </a:t>
            </a:r>
            <a:r>
              <a:rPr lang="en-US" altLang="ja-JP" dirty="0" smtClean="0"/>
              <a:t>10</a:t>
            </a:r>
            <a:r>
              <a:rPr lang="en-US" altLang="ja-JP" baseline="30000" dirty="0" smtClean="0"/>
              <a:t>-2</a:t>
            </a:r>
            <a:r>
              <a:rPr lang="en-US" altLang="ja-JP" dirty="0" smtClean="0"/>
              <a:t> m 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792177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誤差の求め方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仮定：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複数の独立した原因があり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その和が誤差となる</a:t>
            </a:r>
            <a:br>
              <a:rPr kumimoji="1" lang="ja-JP" altLang="en-US" dirty="0" smtClean="0"/>
            </a:br>
            <a:r>
              <a:rPr kumimoji="1" lang="ja-JP" altLang="en-US" dirty="0" smtClean="0"/>
              <a:t>　</a:t>
            </a:r>
            <a:r>
              <a:rPr kumimoji="1" lang="en-US" altLang="ja-JP" dirty="0" smtClean="0"/>
              <a:t>→</a:t>
            </a:r>
            <a:r>
              <a:rPr kumimoji="1" lang="ja-JP" altLang="en-US" dirty="0" smtClean="0"/>
              <a:t>　二項分布</a:t>
            </a:r>
          </a:p>
          <a:p>
            <a:r>
              <a:rPr lang="ja-JP" altLang="en-US" dirty="0" smtClean="0"/>
              <a:t>そのような原因が無数にある　</a:t>
            </a:r>
            <a:r>
              <a:rPr lang="en-US" altLang="ja-JP" dirty="0" smtClean="0"/>
              <a:t>→</a:t>
            </a:r>
            <a:r>
              <a:rPr lang="ja-JP" altLang="en-US" dirty="0" smtClean="0"/>
              <a:t>　ガウス分布</a:t>
            </a:r>
          </a:p>
          <a:p>
            <a:r>
              <a:rPr kumimoji="1" lang="ja-JP" altLang="en-US" dirty="0" smtClean="0"/>
              <a:t>誤差は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ヒストグラムの幅（</a:t>
            </a:r>
            <a:r>
              <a:rPr lang="ja-JP" altLang="en-US" dirty="0" smtClean="0"/>
              <a:t>約</a:t>
            </a:r>
            <a:r>
              <a:rPr lang="en-US" altLang="ja-JP" dirty="0" smtClean="0"/>
              <a:t>68%</a:t>
            </a:r>
            <a:r>
              <a:rPr lang="ja-JP" altLang="en-US" dirty="0" smtClean="0"/>
              <a:t>ぶん）＝標準偏差として求める</a:t>
            </a:r>
            <a:endParaRPr kumimoji="1" lang="ja-JP" altLang="en-US" dirty="0"/>
          </a:p>
        </p:txBody>
      </p:sp>
      <p:pic>
        <p:nvPicPr>
          <p:cNvPr id="4" name="図 3" descr="Binomial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08" y="3710995"/>
            <a:ext cx="7019925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20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なぜ最確値が平均値に一致するのか</a:t>
            </a:r>
            <a:endParaRPr kumimoji="1" lang="ja-JP" altLang="en-US" dirty="0"/>
          </a:p>
        </p:txBody>
      </p:sp>
      <p:pic>
        <p:nvPicPr>
          <p:cNvPr id="6" name="コンテンツ プレースホルダー 5" descr="mostprobablevalue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" r="19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2897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/>
          <p:cNvSpPr/>
          <p:nvPr/>
        </p:nvSpPr>
        <p:spPr>
          <a:xfrm>
            <a:off x="762000" y="4822093"/>
            <a:ext cx="4034691" cy="39077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2733673" y="3497385"/>
            <a:ext cx="1340095" cy="39077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4966431" y="2129693"/>
            <a:ext cx="2477723" cy="322384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 smtClean="0"/>
              <a:t>誤差（</a:t>
            </a:r>
            <a:r>
              <a:rPr kumimoji="1" lang="ja-JP" altLang="en-US" dirty="0" smtClean="0"/>
              <a:t>試料平均の標準偏差</a:t>
            </a:r>
            <a:r>
              <a:rPr kumimoji="1" lang="ja-JP" altLang="en-US" dirty="0" smtClean="0"/>
              <a:t>）</a:t>
            </a:r>
            <a:r>
              <a:rPr kumimoji="1" lang="en-US" altLang="ja-JP" dirty="0" smtClean="0"/>
              <a:t> </a:t>
            </a:r>
            <a:r>
              <a:rPr kumimoji="1" lang="en-US" altLang="ja-JP" dirty="0" err="1" smtClean="0"/>
              <a:t>σ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の</a:t>
            </a:r>
            <a:r>
              <a:rPr kumimoji="1" lang="ja-JP" altLang="en-US" dirty="0" smtClean="0"/>
              <a:t>求め方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真の値を</a:t>
            </a:r>
            <a:r>
              <a:rPr lang="en-US" altLang="ja-JP" dirty="0" smtClean="0"/>
              <a:t> </a:t>
            </a:r>
            <a:r>
              <a:rPr lang="en-US" altLang="ja-JP" i="1" dirty="0" smtClean="0">
                <a:latin typeface="Century Schoolbook"/>
                <a:cs typeface="Century Schoolbook"/>
              </a:rPr>
              <a:t>Z</a:t>
            </a:r>
            <a:r>
              <a:rPr lang="en-US" altLang="ja-JP" dirty="0" smtClean="0"/>
              <a:t> ､</a:t>
            </a:r>
            <a:r>
              <a:rPr lang="en-US" altLang="ja-JP" dirty="0" err="1" smtClean="0"/>
              <a:t>i</a:t>
            </a:r>
            <a:r>
              <a:rPr lang="en-US" altLang="ja-JP" dirty="0" smtClean="0"/>
              <a:t> </a:t>
            </a:r>
            <a:r>
              <a:rPr lang="ja-JP" altLang="en-US" dirty="0" smtClean="0"/>
              <a:t>回目の測定値を</a:t>
            </a:r>
            <a:r>
              <a:rPr lang="en-US" altLang="ja-JP" dirty="0" smtClean="0"/>
              <a:t> </a:t>
            </a:r>
            <a:r>
              <a:rPr lang="en-US" altLang="ja-JP" i="1" dirty="0" err="1" smtClean="0">
                <a:latin typeface="Century Schoolbook"/>
                <a:cs typeface="Century Schoolbook"/>
              </a:rPr>
              <a:t>M</a:t>
            </a:r>
            <a:r>
              <a:rPr lang="en-US" altLang="ja-JP" i="1" baseline="-25000" dirty="0" err="1" smtClean="0">
                <a:latin typeface="Century Schoolbook"/>
                <a:cs typeface="Century Schoolbook"/>
              </a:rPr>
              <a:t>i</a:t>
            </a:r>
            <a:r>
              <a:rPr lang="en-US" altLang="ja-JP" dirty="0" smtClean="0"/>
              <a:t>､ </a:t>
            </a:r>
            <a:r>
              <a:rPr lang="ja-JP" altLang="en-US" dirty="0" smtClean="0"/>
              <a:t>最確値を</a:t>
            </a:r>
            <a:r>
              <a:rPr lang="en-US" altLang="ja-JP" dirty="0" smtClean="0"/>
              <a:t> </a:t>
            </a:r>
            <a:r>
              <a:rPr lang="en-US" altLang="ja-JP" i="1" dirty="0" err="1" smtClean="0">
                <a:latin typeface="Century Schoolbook"/>
                <a:cs typeface="Century Schoolbook"/>
              </a:rPr>
              <a:t>Z</a:t>
            </a:r>
            <a:r>
              <a:rPr lang="en-US" altLang="ja-JP" i="1" baseline="-25000" dirty="0" err="1" smtClean="0">
                <a:latin typeface="Century Schoolbook"/>
                <a:cs typeface="Century Schoolbook"/>
              </a:rPr>
              <a:t>m</a:t>
            </a:r>
            <a:r>
              <a:rPr lang="en-US" altLang="ja-JP" dirty="0"/>
              <a:t> </a:t>
            </a:r>
            <a:r>
              <a:rPr lang="ja-JP" altLang="en-US" dirty="0" smtClean="0"/>
              <a:t>とする．測定回数</a:t>
            </a:r>
            <a:r>
              <a:rPr lang="en-US" altLang="ja-JP" dirty="0" smtClean="0"/>
              <a:t> </a:t>
            </a:r>
            <a:r>
              <a:rPr lang="en-US" altLang="ja-JP" i="1" dirty="0" smtClean="0">
                <a:latin typeface="Century Schoolbook"/>
                <a:cs typeface="Century Schoolbook"/>
              </a:rPr>
              <a:t>n</a:t>
            </a:r>
            <a:r>
              <a:rPr lang="en-US" altLang="ja-JP" dirty="0" smtClean="0"/>
              <a:t> </a:t>
            </a:r>
            <a:r>
              <a:rPr lang="ja-JP" altLang="en-US" dirty="0" smtClean="0"/>
              <a:t>が非常に大きい場合の母集団の標準偏差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σ</a:t>
            </a:r>
            <a:r>
              <a:rPr lang="en-US" altLang="ja-JP" dirty="0" smtClean="0"/>
              <a:t> </a:t>
            </a:r>
            <a:r>
              <a:rPr lang="ja-JP" altLang="en-US" dirty="0" smtClean="0"/>
              <a:t>は</a:t>
            </a:r>
            <a:br>
              <a:rPr lang="ja-JP" altLang="en-US" dirty="0" smtClean="0"/>
            </a:br>
            <a:r>
              <a:rPr lang="ja-JP" altLang="en-US" dirty="0" smtClean="0"/>
              <a:t/>
            </a:r>
            <a:br>
              <a:rPr lang="ja-JP" altLang="en-US" dirty="0" smtClean="0"/>
            </a:br>
            <a:endParaRPr lang="en-US" altLang="ja-JP" dirty="0" smtClean="0"/>
          </a:p>
          <a:p>
            <a:r>
              <a:rPr lang="ja-JP" altLang="en-US" dirty="0" smtClean="0"/>
              <a:t>測定で得られる試料分散（測定値の分散）</a:t>
            </a:r>
            <a:r>
              <a:rPr lang="en-US" altLang="ja-JP" dirty="0"/>
              <a:t> </a:t>
            </a:r>
            <a:r>
              <a:rPr lang="en-US" altLang="ja-JP" dirty="0" err="1" smtClean="0"/>
              <a:t>σ</a:t>
            </a:r>
            <a:r>
              <a:rPr lang="en-US" altLang="ja-JP" baseline="-25000" dirty="0" err="1" smtClean="0"/>
              <a:t>s</a:t>
            </a:r>
            <a:r>
              <a:rPr lang="en-US" altLang="ja-JP" dirty="0" smtClean="0"/>
              <a:t>  </a:t>
            </a:r>
            <a:r>
              <a:rPr lang="ja-JP" altLang="en-US" dirty="0" smtClean="0"/>
              <a:t>は</a:t>
            </a:r>
            <a:br>
              <a:rPr lang="ja-JP" altLang="en-US" dirty="0" smtClean="0"/>
            </a:br>
            <a:r>
              <a:rPr lang="ja-JP" altLang="en-US" dirty="0" smtClean="0"/>
              <a:t/>
            </a:r>
            <a:br>
              <a:rPr lang="ja-JP" altLang="en-US" dirty="0" smtClean="0"/>
            </a:br>
            <a:endParaRPr lang="ja-JP" altLang="en-US" dirty="0" smtClean="0"/>
          </a:p>
          <a:p>
            <a:r>
              <a:rPr lang="ja-JP" altLang="en-US" dirty="0" smtClean="0"/>
              <a:t>試料平均（最確値）の標準偏差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σ</a:t>
            </a:r>
            <a:r>
              <a:rPr lang="en-US" altLang="ja-JP" baseline="-25000" dirty="0" err="1" smtClean="0"/>
              <a:t>m</a:t>
            </a:r>
            <a:r>
              <a:rPr lang="en-US" altLang="ja-JP" dirty="0" smtClean="0"/>
              <a:t> </a:t>
            </a:r>
            <a:r>
              <a:rPr lang="ja-JP" altLang="en-US" dirty="0" smtClean="0"/>
              <a:t>が</a:t>
            </a:r>
            <a:endParaRPr kumimoji="1" lang="ja-JP" altLang="en-US" dirty="0"/>
          </a:p>
        </p:txBody>
      </p:sp>
      <p:graphicFrame>
        <p:nvGraphicFramePr>
          <p:cNvPr id="6" name="オブジェクト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064762"/>
              </p:ext>
            </p:extLst>
          </p:nvPr>
        </p:nvGraphicFramePr>
        <p:xfrm>
          <a:off x="2503488" y="2581275"/>
          <a:ext cx="3962400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" name="Equation" r:id="rId3" imgW="2641600" imgH="495300" progId="Equation.DSMT4">
                  <p:embed/>
                </p:oleObj>
              </mc:Choice>
              <mc:Fallback>
                <p:oleObj name="Equation" r:id="rId3" imgW="26416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3488" y="2581275"/>
                        <a:ext cx="3962400" cy="74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オブジェクト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3378642"/>
              </p:ext>
            </p:extLst>
          </p:nvPr>
        </p:nvGraphicFramePr>
        <p:xfrm>
          <a:off x="3101975" y="3724275"/>
          <a:ext cx="2768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" name="Equation" r:id="rId5" imgW="1384300" imgH="495300" progId="Equation.DSMT4">
                  <p:embed/>
                </p:oleObj>
              </mc:Choice>
              <mc:Fallback>
                <p:oleObj name="Equation" r:id="rId5" imgW="13843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01975" y="3724275"/>
                        <a:ext cx="27686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オブジェクト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876977"/>
              </p:ext>
            </p:extLst>
          </p:nvPr>
        </p:nvGraphicFramePr>
        <p:xfrm>
          <a:off x="1800225" y="5283200"/>
          <a:ext cx="6248400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8" name="Equation" r:id="rId7" imgW="3124200" imgH="533400" progId="Equation.DSMT4">
                  <p:embed/>
                </p:oleObj>
              </mc:Choice>
              <mc:Fallback>
                <p:oleObj name="Equation" r:id="rId7" imgW="3124200" imgH="533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00225" y="5283200"/>
                        <a:ext cx="6248400" cy="106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1374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確率誤差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ε</a:t>
            </a:r>
            <a:r>
              <a:rPr lang="en-US" altLang="ja-JP" dirty="0" smtClean="0"/>
              <a:t> </a:t>
            </a:r>
            <a:r>
              <a:rPr kumimoji="1" lang="ja-JP" altLang="en-US" dirty="0" smtClean="0"/>
              <a:t>の</a:t>
            </a:r>
            <a:r>
              <a:rPr kumimoji="1" lang="ja-JP" altLang="en-US" dirty="0" smtClean="0"/>
              <a:t>求め方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誤差の大きさが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ε</a:t>
            </a:r>
            <a:r>
              <a:rPr lang="en-US" altLang="ja-JP" dirty="0" smtClean="0"/>
              <a:t> </a:t>
            </a:r>
            <a:r>
              <a:rPr lang="ja-JP" altLang="en-US" dirty="0" smtClean="0"/>
              <a:t>より大きい確率と小さい確率が等しくなる幅</a:t>
            </a:r>
          </a:p>
          <a:p>
            <a:r>
              <a:rPr lang="ja-JP" altLang="en-US" dirty="0" smtClean="0"/>
              <a:t>試料平均の標準偏差（平均誤差）に係数を乗じて求める．</a:t>
            </a:r>
            <a:br>
              <a:rPr lang="ja-JP" altLang="en-US" dirty="0" smtClean="0"/>
            </a:br>
            <a:r>
              <a:rPr lang="ja-JP" altLang="en-US" dirty="0" smtClean="0"/>
              <a:t>測定回数が十分大きいとき</a:t>
            </a:r>
            <a:r>
              <a:rPr lang="en-US" altLang="ja-JP" dirty="0" smtClean="0"/>
              <a:t>､</a:t>
            </a:r>
            <a:r>
              <a:rPr lang="ja-JP" altLang="en-US" dirty="0" smtClean="0"/>
              <a:t>ほぼ</a:t>
            </a:r>
            <a:br>
              <a:rPr lang="ja-JP" altLang="en-US" dirty="0" smtClean="0"/>
            </a:br>
            <a:endParaRPr lang="ja-JP" altLang="en-US" dirty="0" smtClean="0"/>
          </a:p>
          <a:p>
            <a:pPr lvl="1"/>
            <a:r>
              <a:rPr lang="ja-JP" altLang="en-US" dirty="0" smtClean="0"/>
              <a:t>情報工学基礎実験</a:t>
            </a:r>
            <a:r>
              <a:rPr lang="en-US" altLang="ja-JP" dirty="0" smtClean="0"/>
              <a:t>Ⅰ</a:t>
            </a:r>
            <a:r>
              <a:rPr lang="ja-JP" altLang="en-US" dirty="0" smtClean="0"/>
              <a:t>では，上記の式で求めることとする．</a:t>
            </a:r>
          </a:p>
          <a:p>
            <a:r>
              <a:rPr lang="ja-JP" altLang="en-US" dirty="0" smtClean="0"/>
              <a:t>実際に行う程度の測定回数の場合には下表</a:t>
            </a:r>
            <a:r>
              <a:rPr lang="ja-JP" altLang="en-US" dirty="0" smtClean="0"/>
              <a:t>の係数が示されている（</a:t>
            </a:r>
            <a:r>
              <a:rPr lang="en-US" altLang="ja-JP" dirty="0" smtClean="0"/>
              <a:t>Jeffrey, 1932</a:t>
            </a:r>
            <a:r>
              <a:rPr lang="ja-JP" altLang="en-US" dirty="0" smtClean="0"/>
              <a:t>）</a:t>
            </a:r>
            <a:r>
              <a:rPr lang="ja-JP" altLang="en-US" dirty="0" smtClean="0"/>
              <a:t>が</a:t>
            </a:r>
            <a:r>
              <a:rPr lang="en-US" altLang="ja-JP" dirty="0" smtClean="0"/>
              <a:t>､</a:t>
            </a:r>
            <a:r>
              <a:rPr lang="ja-JP" altLang="en-US" dirty="0" smtClean="0"/>
              <a:t>情報工学基礎実験</a:t>
            </a:r>
            <a:r>
              <a:rPr lang="en-US" altLang="ja-JP" dirty="0" smtClean="0"/>
              <a:t>Ⅰ</a:t>
            </a:r>
            <a:r>
              <a:rPr lang="ja-JP" altLang="en-US" dirty="0" smtClean="0"/>
              <a:t>ではそこまで考えないことにする．</a:t>
            </a:r>
            <a:endParaRPr lang="ja-JP" altLang="en-US" dirty="0" smtClean="0"/>
          </a:p>
          <a:p>
            <a:endParaRPr lang="en-US" altLang="ja-JP" dirty="0" smtClean="0"/>
          </a:p>
        </p:txBody>
      </p:sp>
      <p:graphicFrame>
        <p:nvGraphicFramePr>
          <p:cNvPr id="9" name="オブジェクト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3007390"/>
              </p:ext>
            </p:extLst>
          </p:nvPr>
        </p:nvGraphicFramePr>
        <p:xfrm>
          <a:off x="3387725" y="3108325"/>
          <a:ext cx="20574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Equation" r:id="rId3" imgW="1028700" imgH="203200" progId="Equation.DSMT4">
                  <p:embed/>
                </p:oleObj>
              </mc:Choice>
              <mc:Fallback>
                <p:oleObj name="Equation" r:id="rId3" imgW="10287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87725" y="3108325"/>
                        <a:ext cx="20574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054793"/>
              </p:ext>
            </p:extLst>
          </p:nvPr>
        </p:nvGraphicFramePr>
        <p:xfrm>
          <a:off x="830387" y="5470769"/>
          <a:ext cx="7678609" cy="888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6411"/>
                <a:gridCol w="586836"/>
                <a:gridCol w="646515"/>
                <a:gridCol w="626623"/>
                <a:gridCol w="673036"/>
                <a:gridCol w="639884"/>
                <a:gridCol w="639884"/>
                <a:gridCol w="639884"/>
                <a:gridCol w="639884"/>
                <a:gridCol w="639884"/>
                <a:gridCol w="639884"/>
                <a:gridCol w="639884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400" dirty="0" smtClean="0"/>
                        <a:t>測定回数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2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3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4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5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6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7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8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9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10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･･･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∞</a:t>
                      </a:r>
                      <a:endParaRPr kumimoji="1" lang="ja-JP" alt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400" dirty="0" smtClean="0"/>
                        <a:t>係数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1.00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0.816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0.766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0.740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0.728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0.718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0.713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0.708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0.703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･･･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0.675</a:t>
                      </a:r>
                      <a:endParaRPr kumimoji="1" lang="ja-JP" alt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8132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誤差（標準偏差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確率誤差）を求める手順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ja-JP" altLang="en-US" dirty="0" smtClean="0"/>
              <a:t>実験ノートに記録した測定値を表にして確認</a:t>
            </a: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93800" y="2258094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金属球の直径</a:t>
            </a:r>
            <a:endParaRPr kumimoji="1" lang="ja-JP" altLang="en-US" sz="2400" dirty="0"/>
          </a:p>
        </p:txBody>
      </p:sp>
      <p:graphicFrame>
        <p:nvGraphicFramePr>
          <p:cNvPr id="9" name="コンテンツ プレースホルダー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1159964"/>
              </p:ext>
            </p:extLst>
          </p:nvPr>
        </p:nvGraphicFramePr>
        <p:xfrm>
          <a:off x="1193800" y="2797908"/>
          <a:ext cx="6299200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4324"/>
                <a:gridCol w="1643491"/>
                <a:gridCol w="1572847"/>
                <a:gridCol w="217853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測定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直径</a:t>
                      </a:r>
                      <a:r>
                        <a:rPr kumimoji="1" lang="en-US" altLang="ja-JP" sz="2000" dirty="0" smtClean="0"/>
                        <a:t> (mm)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2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38.15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3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4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5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38.14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6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7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角丸四角形吹き出し 9"/>
          <p:cNvSpPr/>
          <p:nvPr/>
        </p:nvSpPr>
        <p:spPr>
          <a:xfrm>
            <a:off x="4640385" y="2258094"/>
            <a:ext cx="3604846" cy="2393462"/>
          </a:xfrm>
          <a:prstGeom prst="wedgeRoundRectCallout">
            <a:avLst>
              <a:gd name="adj1" fmla="val -70745"/>
              <a:gd name="adj2" fmla="val 31071"/>
              <a:gd name="adj3" fmla="val 16667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ja-JP" altLang="en-US" dirty="0" smtClean="0"/>
              <a:t>なにかおかしなことがおきていないか？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ja-JP" altLang="en-US" dirty="0" smtClean="0"/>
              <a:t>単位は間違っていないか？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ja-JP" altLang="en-US" dirty="0" smtClean="0"/>
              <a:t>写し間違いはないか？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ja-JP" altLang="en-US" dirty="0" smtClean="0"/>
              <a:t>桁数はそろっているか？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68269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図形グループ 11"/>
          <p:cNvGrpSpPr/>
          <p:nvPr/>
        </p:nvGrpSpPr>
        <p:grpSpPr>
          <a:xfrm>
            <a:off x="1271954" y="2258094"/>
            <a:ext cx="3894065" cy="461665"/>
            <a:chOff x="1271954" y="2258094"/>
            <a:chExt cx="3894065" cy="461665"/>
          </a:xfrm>
        </p:grpSpPr>
        <p:sp>
          <p:nvSpPr>
            <p:cNvPr id="10" name="正方形/長方形 9"/>
            <p:cNvSpPr/>
            <p:nvPr/>
          </p:nvSpPr>
          <p:spPr>
            <a:xfrm>
              <a:off x="3516924" y="2328989"/>
              <a:ext cx="1563076" cy="39077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1271954" y="2258094"/>
              <a:ext cx="38940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金属球の直径　　</a:t>
              </a:r>
              <a:r>
                <a:rPr kumimoji="1" lang="en-US" altLang="ja-JP" sz="2400" dirty="0" smtClean="0"/>
                <a:t>38.14  mm</a:t>
              </a:r>
              <a:endParaRPr kumimoji="1" lang="ja-JP" altLang="en-US" sz="2400" dirty="0"/>
            </a:p>
          </p:txBody>
        </p:sp>
      </p:grpSp>
      <p:graphicFrame>
        <p:nvGraphicFramePr>
          <p:cNvPr id="8" name="コンテンツ プレースホルダー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9311152"/>
              </p:ext>
            </p:extLst>
          </p:nvPr>
        </p:nvGraphicFramePr>
        <p:xfrm>
          <a:off x="1193800" y="2797908"/>
          <a:ext cx="6299200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4324"/>
                <a:gridCol w="1643491"/>
                <a:gridCol w="1572847"/>
                <a:gridCol w="217853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測定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直径</a:t>
                      </a:r>
                      <a:r>
                        <a:rPr kumimoji="1" lang="en-US" altLang="ja-JP" sz="2000" dirty="0" smtClean="0"/>
                        <a:t> (mm)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残差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2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38.15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3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4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5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38.14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0.00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6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7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誤差（標準偏差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確率誤差）を求める手順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kumimoji="1" lang="ja-JP" altLang="en-US" dirty="0" smtClean="0"/>
              <a:t>最確値を求め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最確値と各測定値の</a:t>
            </a:r>
            <a:r>
              <a:rPr lang="ja-JP" altLang="en-US" dirty="0" smtClean="0"/>
              <a:t>残差も求める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79768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講義の目的、目標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ja-JP" altLang="en-US" dirty="0" smtClean="0"/>
              <a:t>今回</a:t>
            </a:r>
          </a:p>
          <a:p>
            <a:r>
              <a:rPr kumimoji="1" lang="ja-JP" altLang="en-US" dirty="0" smtClean="0"/>
              <a:t>有効数字の桁数を自分で決められるようになる</a:t>
            </a:r>
            <a:endParaRPr kumimoji="1" lang="en-US" altLang="ja-JP" dirty="0" smtClean="0"/>
          </a:p>
          <a:p>
            <a:r>
              <a:rPr lang="ja-JP" altLang="en-US" dirty="0" smtClean="0"/>
              <a:t>測定結果を　最確値</a:t>
            </a:r>
            <a:r>
              <a:rPr lang="en-US" altLang="ja-JP" dirty="0" smtClean="0"/>
              <a:t> ± </a:t>
            </a:r>
            <a:r>
              <a:rPr lang="ja-JP" altLang="en-US" dirty="0" smtClean="0"/>
              <a:t>誤差　で書けるようになる</a:t>
            </a:r>
          </a:p>
          <a:p>
            <a:r>
              <a:rPr lang="ja-JP" altLang="en-US" dirty="0" smtClean="0"/>
              <a:t>演習タイム</a:t>
            </a:r>
          </a:p>
          <a:p>
            <a:pPr marL="0" indent="0">
              <a:buNone/>
            </a:pPr>
            <a:r>
              <a:rPr lang="ja-JP" altLang="en-US" dirty="0" smtClean="0"/>
              <a:t>次回</a:t>
            </a:r>
            <a:endParaRPr lang="en-US" altLang="ja-JP" dirty="0" smtClean="0"/>
          </a:p>
          <a:p>
            <a:r>
              <a:rPr lang="ja-JP" altLang="en-US" dirty="0" smtClean="0"/>
              <a:t>理解度確認テスト</a:t>
            </a:r>
            <a:endParaRPr kumimoji="1" lang="ja-JP" altLang="en-US" dirty="0" smtClean="0"/>
          </a:p>
          <a:p>
            <a:r>
              <a:rPr kumimoji="1" lang="ja-JP" altLang="en-US" dirty="0" smtClean="0"/>
              <a:t>絶対誤差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相対誤差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誤差伝搬の法則</a:t>
            </a:r>
          </a:p>
          <a:p>
            <a:r>
              <a:rPr kumimoji="1" lang="ja-JP" altLang="en-US" dirty="0" smtClean="0"/>
              <a:t>最小二乗法を使えるようになる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21869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誤差（標準偏差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確率誤差）を求める手順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kumimoji="1" lang="ja-JP" altLang="en-US" dirty="0" smtClean="0"/>
              <a:t>残差の２乗から試料分散を求め</a:t>
            </a:r>
            <a:r>
              <a:rPr kumimoji="1" lang="en-US" altLang="ja-JP" dirty="0" smtClean="0"/>
              <a:t>､</a:t>
            </a:r>
            <a:r>
              <a:rPr lang="ja-JP" altLang="en-US" dirty="0" smtClean="0"/>
              <a:t>最確値の標準偏差を得る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390029"/>
              </p:ext>
            </p:extLst>
          </p:nvPr>
        </p:nvGraphicFramePr>
        <p:xfrm>
          <a:off x="1193800" y="2797908"/>
          <a:ext cx="6299200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4324"/>
                <a:gridCol w="1643491"/>
                <a:gridCol w="1572847"/>
                <a:gridCol w="217853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測定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直径</a:t>
                      </a:r>
                      <a:r>
                        <a:rPr kumimoji="1" lang="en-US" altLang="ja-JP" sz="2000" dirty="0" smtClean="0"/>
                        <a:t> (mm)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残差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残差の</a:t>
                      </a:r>
                      <a:r>
                        <a:rPr kumimoji="1" lang="en-US" altLang="ja-JP" sz="2000" dirty="0" smtClean="0"/>
                        <a:t>2</a:t>
                      </a:r>
                      <a:r>
                        <a:rPr kumimoji="1" lang="ja-JP" altLang="en-US" sz="2000" dirty="0" smtClean="0"/>
                        <a:t>乗</a:t>
                      </a:r>
                      <a:r>
                        <a:rPr kumimoji="1" lang="en-US" altLang="ja-JP" sz="2000" dirty="0" smtClean="0"/>
                        <a:t> (x10</a:t>
                      </a:r>
                      <a:r>
                        <a:rPr kumimoji="1" lang="en-US" altLang="ja-JP" sz="2000" baseline="30000" dirty="0" smtClean="0"/>
                        <a:t>-4</a:t>
                      </a:r>
                      <a:r>
                        <a:rPr kumimoji="1" lang="en-US" altLang="ja-JP" sz="2000" dirty="0" smtClean="0"/>
                        <a:t>)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2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38.15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3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4.00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4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5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38.14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0.00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6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4.00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7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4.00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0" name="図形グループ 9"/>
          <p:cNvGrpSpPr/>
          <p:nvPr/>
        </p:nvGrpSpPr>
        <p:grpSpPr>
          <a:xfrm>
            <a:off x="1117600" y="2258094"/>
            <a:ext cx="4841289" cy="461665"/>
            <a:chOff x="1271954" y="2258094"/>
            <a:chExt cx="4841289" cy="461665"/>
          </a:xfrm>
        </p:grpSpPr>
        <p:sp>
          <p:nvSpPr>
            <p:cNvPr id="9" name="正方形/長方形 8"/>
            <p:cNvSpPr/>
            <p:nvPr/>
          </p:nvSpPr>
          <p:spPr>
            <a:xfrm>
              <a:off x="4337540" y="2328989"/>
              <a:ext cx="937846" cy="39077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1271954" y="2258094"/>
              <a:ext cx="48412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金属球の直径　　</a:t>
              </a:r>
              <a:r>
                <a:rPr kumimoji="1" lang="en-US" altLang="ja-JP" sz="2400" dirty="0" smtClean="0"/>
                <a:t>38.14 ± 0.01 mm</a:t>
              </a:r>
              <a:endParaRPr kumimoji="1" lang="ja-JP" altLang="en-US" sz="2400" dirty="0"/>
            </a:p>
          </p:txBody>
        </p:sp>
      </p:grpSp>
      <p:grpSp>
        <p:nvGrpSpPr>
          <p:cNvPr id="8" name="図形グループ 7"/>
          <p:cNvGrpSpPr/>
          <p:nvPr/>
        </p:nvGrpSpPr>
        <p:grpSpPr>
          <a:xfrm>
            <a:off x="1193800" y="5717457"/>
            <a:ext cx="7088900" cy="741344"/>
            <a:chOff x="1193800" y="5717457"/>
            <a:chExt cx="7088900" cy="741344"/>
          </a:xfrm>
        </p:grpSpPr>
        <p:sp>
          <p:nvSpPr>
            <p:cNvPr id="6" name="テキスト ボックス 5"/>
            <p:cNvSpPr txBox="1"/>
            <p:nvPr/>
          </p:nvSpPr>
          <p:spPr>
            <a:xfrm>
              <a:off x="1193800" y="5997136"/>
              <a:ext cx="70889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試料分散の</a:t>
              </a:r>
              <a:r>
                <a:rPr kumimoji="1" lang="en-US" altLang="ja-JP" sz="2400" dirty="0" smtClean="0"/>
                <a:t>2</a:t>
              </a:r>
              <a:r>
                <a:rPr kumimoji="1" lang="ja-JP" altLang="en-US" sz="2400" dirty="0" smtClean="0"/>
                <a:t>乗</a:t>
              </a:r>
              <a:r>
                <a:rPr kumimoji="1" lang="en-US" altLang="ja-JP" sz="2400" dirty="0" smtClean="0"/>
                <a:t> =</a:t>
              </a:r>
              <a:r>
                <a:rPr kumimoji="1" lang="en-US" altLang="ja-JP" sz="2400" dirty="0"/>
                <a:t> </a:t>
              </a:r>
              <a:r>
                <a:rPr kumimoji="1" lang="en-US" altLang="ja-JP" sz="2400" dirty="0" smtClean="0"/>
                <a:t>2.14</a:t>
              </a:r>
              <a:r>
                <a:rPr kumimoji="1" lang="en-US" altLang="ja-JP" sz="2400" strike="sngStrike" dirty="0" smtClean="0"/>
                <a:t>29</a:t>
              </a:r>
              <a:r>
                <a:rPr kumimoji="1" lang="en-US" altLang="ja-JP" sz="2400" dirty="0" smtClean="0"/>
                <a:t> x 10</a:t>
              </a:r>
              <a:r>
                <a:rPr kumimoji="1" lang="en-US" altLang="ja-JP" sz="2400" baseline="30000" dirty="0" smtClean="0"/>
                <a:t>-4</a:t>
              </a:r>
              <a:r>
                <a:rPr kumimoji="1" lang="en-US" altLang="ja-JP" sz="2400" dirty="0" smtClean="0"/>
                <a:t>､ </a:t>
              </a:r>
              <a:r>
                <a:rPr kumimoji="1" lang="ja-JP" altLang="en-US" sz="2400" dirty="0" smtClean="0"/>
                <a:t>標準偏差</a:t>
              </a:r>
              <a:r>
                <a:rPr kumimoji="1" lang="en-US" altLang="ja-JP" sz="2400" dirty="0" smtClean="0"/>
                <a:t> = 0.0</a:t>
              </a:r>
              <a:r>
                <a:rPr kumimoji="1" lang="en-US" altLang="ja-JP" sz="2400" strike="sngStrike" dirty="0" smtClean="0"/>
                <a:t>065</a:t>
              </a:r>
              <a:endParaRPr kumimoji="1" lang="ja-JP" altLang="en-US" sz="2400" strike="sngStrike" baseline="30000" dirty="0"/>
            </a:p>
          </p:txBody>
        </p:sp>
        <p:sp>
          <p:nvSpPr>
            <p:cNvPr id="7" name="正方形/長方形 6"/>
            <p:cNvSpPr/>
            <p:nvPr/>
          </p:nvSpPr>
          <p:spPr>
            <a:xfrm>
              <a:off x="7493000" y="5717457"/>
              <a:ext cx="35583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ja-JP" sz="2400" dirty="0" smtClean="0"/>
                <a:t>1</a:t>
              </a:r>
              <a:endParaRPr lang="ja-JP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76945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誤差（標準偏差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確率誤差）を求める手順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ja-JP" altLang="en-US" dirty="0" smtClean="0"/>
              <a:t>確率誤差は測定回数大での比率</a:t>
            </a:r>
            <a:r>
              <a:rPr lang="en-US" altLang="ja-JP" dirty="0" smtClean="0"/>
              <a:t> 0.6745 </a:t>
            </a:r>
            <a:r>
              <a:rPr lang="ja-JP" altLang="en-US" dirty="0" smtClean="0"/>
              <a:t>を乗じて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0464303"/>
              </p:ext>
            </p:extLst>
          </p:nvPr>
        </p:nvGraphicFramePr>
        <p:xfrm>
          <a:off x="1193800" y="2797908"/>
          <a:ext cx="6299200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4324"/>
                <a:gridCol w="1643491"/>
                <a:gridCol w="1572847"/>
                <a:gridCol w="217853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測定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直径</a:t>
                      </a:r>
                      <a:r>
                        <a:rPr kumimoji="1" lang="en-US" altLang="ja-JP" sz="2000" dirty="0" smtClean="0"/>
                        <a:t> (mm)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残差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残差の</a:t>
                      </a:r>
                      <a:r>
                        <a:rPr kumimoji="1" lang="en-US" altLang="ja-JP" sz="2000" dirty="0" smtClean="0"/>
                        <a:t>2</a:t>
                      </a:r>
                      <a:r>
                        <a:rPr kumimoji="1" lang="ja-JP" altLang="en-US" sz="2000" dirty="0" smtClean="0"/>
                        <a:t>乗</a:t>
                      </a:r>
                      <a:r>
                        <a:rPr kumimoji="1" lang="en-US" altLang="ja-JP" sz="2000" dirty="0" smtClean="0"/>
                        <a:t> (x10</a:t>
                      </a:r>
                      <a:r>
                        <a:rPr kumimoji="1" lang="en-US" altLang="ja-JP" sz="2000" baseline="30000" dirty="0" smtClean="0"/>
                        <a:t>-4</a:t>
                      </a:r>
                      <a:r>
                        <a:rPr kumimoji="1" lang="en-US" altLang="ja-JP" sz="2000" dirty="0" smtClean="0"/>
                        <a:t>)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2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38.15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3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4.00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4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5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38.14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0.00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6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4.00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7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4.00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0" name="図形グループ 9"/>
          <p:cNvGrpSpPr/>
          <p:nvPr/>
        </p:nvGrpSpPr>
        <p:grpSpPr>
          <a:xfrm>
            <a:off x="1116436" y="2269439"/>
            <a:ext cx="7482637" cy="461665"/>
            <a:chOff x="-1170494" y="2258094"/>
            <a:chExt cx="7482637" cy="461665"/>
          </a:xfrm>
        </p:grpSpPr>
        <p:sp>
          <p:nvSpPr>
            <p:cNvPr id="9" name="正方形/長方形 8"/>
            <p:cNvSpPr/>
            <p:nvPr/>
          </p:nvSpPr>
          <p:spPr>
            <a:xfrm>
              <a:off x="4337540" y="2328989"/>
              <a:ext cx="937846" cy="39077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-1170494" y="2258094"/>
              <a:ext cx="74826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金属球の直径（確率誤差の場合）　　</a:t>
              </a:r>
              <a:r>
                <a:rPr kumimoji="1" lang="en-US" altLang="ja-JP" sz="2400" dirty="0" smtClean="0"/>
                <a:t>38.14 ± 0.01 mm</a:t>
              </a:r>
              <a:endParaRPr kumimoji="1" lang="ja-JP" altLang="en-US" sz="2400" dirty="0"/>
            </a:p>
          </p:txBody>
        </p:sp>
      </p:grpSp>
      <p:grpSp>
        <p:nvGrpSpPr>
          <p:cNvPr id="8" name="図形グループ 7"/>
          <p:cNvGrpSpPr/>
          <p:nvPr/>
        </p:nvGrpSpPr>
        <p:grpSpPr>
          <a:xfrm>
            <a:off x="4515466" y="5755404"/>
            <a:ext cx="4171334" cy="721596"/>
            <a:chOff x="1193800" y="5682093"/>
            <a:chExt cx="4171334" cy="721596"/>
          </a:xfrm>
        </p:grpSpPr>
        <p:sp>
          <p:nvSpPr>
            <p:cNvPr id="6" name="テキスト ボックス 5"/>
            <p:cNvSpPr txBox="1"/>
            <p:nvPr/>
          </p:nvSpPr>
          <p:spPr>
            <a:xfrm>
              <a:off x="1193800" y="5942024"/>
              <a:ext cx="41713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標準偏差</a:t>
              </a:r>
              <a:r>
                <a:rPr kumimoji="1" lang="en-US" altLang="ja-JP" sz="2400" dirty="0" smtClean="0"/>
                <a:t>×0.6745 = 0.0</a:t>
              </a:r>
              <a:r>
                <a:rPr kumimoji="1" lang="en-US" altLang="ja-JP" sz="2400" strike="sngStrike" dirty="0" smtClean="0"/>
                <a:t>06745</a:t>
              </a:r>
              <a:endParaRPr kumimoji="1" lang="ja-JP" altLang="en-US" sz="2400" strike="sngStrike" baseline="30000" dirty="0"/>
            </a:p>
          </p:txBody>
        </p:sp>
        <p:sp>
          <p:nvSpPr>
            <p:cNvPr id="7" name="正方形/長方形 6"/>
            <p:cNvSpPr/>
            <p:nvPr/>
          </p:nvSpPr>
          <p:spPr>
            <a:xfrm>
              <a:off x="4248640" y="5682093"/>
              <a:ext cx="35583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ja-JP" sz="2400" dirty="0" smtClean="0"/>
                <a:t>1</a:t>
              </a:r>
              <a:endParaRPr lang="ja-JP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951012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参考書など</a:t>
            </a:r>
            <a:endParaRPr kumimoji="1" lang="ja-JP" altLang="en-US" dirty="0"/>
          </a:p>
        </p:txBody>
      </p:sp>
      <p:pic>
        <p:nvPicPr>
          <p:cNvPr id="6" name="コンテンツ プレースホルダー 5" descr="reference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2" r="-768"/>
          <a:stretch/>
        </p:blipFill>
        <p:spPr>
          <a:xfrm>
            <a:off x="451338" y="1873738"/>
            <a:ext cx="8235462" cy="4343400"/>
          </a:xfrm>
        </p:spPr>
      </p:pic>
    </p:spTree>
    <p:extLst>
      <p:ext uri="{BB962C8B-B14F-4D97-AF65-F5344CB8AC3E}">
        <p14:creationId xmlns:p14="http://schemas.microsoft.com/office/powerpoint/2010/main" val="2951280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演習問題をときましょう</a:t>
            </a:r>
            <a:endParaRPr kumimoji="1" lang="ja-JP" altLang="en-US" dirty="0"/>
          </a:p>
        </p:txBody>
      </p:sp>
      <p:pic>
        <p:nvPicPr>
          <p:cNvPr id="4" name="コンテンツ プレースホルダー 3" descr="problems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18" b="18134"/>
          <a:stretch/>
        </p:blipFill>
        <p:spPr>
          <a:xfrm>
            <a:off x="359507" y="1651001"/>
            <a:ext cx="8469630" cy="4777154"/>
          </a:xfrm>
        </p:spPr>
      </p:pic>
    </p:spTree>
    <p:extLst>
      <p:ext uri="{BB962C8B-B14F-4D97-AF65-F5344CB8AC3E}">
        <p14:creationId xmlns:p14="http://schemas.microsoft.com/office/powerpoint/2010/main" val="4229170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測定とは？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単位を基準量に</a:t>
            </a:r>
            <a:r>
              <a:rPr lang="ja-JP" altLang="en-US" dirty="0"/>
              <a:t>して物理的な量</a:t>
            </a:r>
            <a:r>
              <a:rPr lang="ja-JP" altLang="en-US" dirty="0" smtClean="0"/>
              <a:t>を数値化（情報に）</a:t>
            </a:r>
            <a:r>
              <a:rPr kumimoji="1" lang="ja-JP" altLang="en-US" dirty="0" smtClean="0"/>
              <a:t>する</a:t>
            </a:r>
            <a:endParaRPr lang="en-US" altLang="ja-JP" dirty="0" smtClean="0"/>
          </a:p>
          <a:p>
            <a:pPr lvl="1"/>
            <a:r>
              <a:rPr kumimoji="1" lang="en-US" altLang="ja-JP" dirty="0" smtClean="0"/>
              <a:t>MKS</a:t>
            </a:r>
            <a:r>
              <a:rPr kumimoji="1" lang="ja-JP" altLang="en-US" dirty="0" smtClean="0"/>
              <a:t>単位系では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長さ</a:t>
            </a:r>
            <a:r>
              <a:rPr lang="ja-JP" altLang="en-US" dirty="0" smtClean="0"/>
              <a:t>・・・</a:t>
            </a:r>
            <a:r>
              <a:rPr lang="en-US" altLang="ja-JP" dirty="0" smtClean="0"/>
              <a:t>m  </a:t>
            </a:r>
            <a:br>
              <a:rPr lang="en-US" altLang="ja-JP" dirty="0" smtClean="0"/>
            </a:br>
            <a:r>
              <a:rPr kumimoji="1" lang="ja-JP" altLang="en-US" dirty="0" smtClean="0"/>
              <a:t>質量・・・</a:t>
            </a:r>
            <a:r>
              <a:rPr kumimoji="1" lang="en-US" altLang="ja-JP" dirty="0" smtClean="0"/>
              <a:t>kg  </a:t>
            </a:r>
            <a:br>
              <a:rPr kumimoji="1" lang="en-US" altLang="ja-JP" dirty="0" smtClean="0"/>
            </a:br>
            <a:r>
              <a:rPr lang="ja-JP" altLang="en-US" dirty="0" smtClean="0"/>
              <a:t>時間・・・</a:t>
            </a:r>
            <a:r>
              <a:rPr lang="en-US" altLang="ja-JP" dirty="0" smtClean="0"/>
              <a:t>sec </a:t>
            </a:r>
            <a:r>
              <a:rPr lang="en-US" altLang="ja-JP" dirty="0"/>
              <a:t> </a:t>
            </a:r>
            <a:endParaRPr lang="en-US" altLang="ja-JP" dirty="0" smtClean="0"/>
          </a:p>
          <a:p>
            <a:r>
              <a:rPr lang="ja-JP" altLang="en-US" dirty="0" smtClean="0"/>
              <a:t>直接測定は</a:t>
            </a:r>
            <a:r>
              <a:rPr lang="en-US" altLang="ja-JP" dirty="0" smtClean="0"/>
              <a:t>､</a:t>
            </a:r>
            <a:r>
              <a:rPr lang="ja-JP" altLang="en-US" dirty="0" smtClean="0"/>
              <a:t>定測定</a:t>
            </a:r>
            <a:r>
              <a:rPr lang="ja-JP" altLang="en-US" dirty="0"/>
              <a:t>器具で</a:t>
            </a:r>
            <a:r>
              <a:rPr lang="ja-JP" altLang="en-US" dirty="0" smtClean="0"/>
              <a:t>直接基準量と比較して得る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測定器具や装置の使い方を学ぶ</a:t>
            </a:r>
            <a:endParaRPr lang="en-US" altLang="ja-JP" dirty="0" smtClean="0"/>
          </a:p>
          <a:p>
            <a:r>
              <a:rPr lang="ja-JP" altLang="en-US" dirty="0" smtClean="0"/>
              <a:t>間接測定は</a:t>
            </a:r>
            <a:r>
              <a:rPr lang="en-US" altLang="ja-JP" dirty="0" smtClean="0"/>
              <a:t>､</a:t>
            </a:r>
            <a:r>
              <a:rPr lang="ja-JP" altLang="en-US" dirty="0" smtClean="0"/>
              <a:t>直接測定で得た値から計算により得る</a:t>
            </a:r>
          </a:p>
          <a:p>
            <a:pPr lvl="1"/>
            <a:r>
              <a:rPr lang="ja-JP" altLang="en-US" dirty="0" smtClean="0"/>
              <a:t>例）</a:t>
            </a:r>
            <a:r>
              <a:rPr lang="en-US" altLang="ja-JP" dirty="0" smtClean="0"/>
              <a:t> </a:t>
            </a:r>
            <a:r>
              <a:rPr lang="ja-JP" altLang="en-US" dirty="0" smtClean="0"/>
              <a:t>体積</a:t>
            </a:r>
            <a:r>
              <a:rPr lang="en-US" altLang="ja-JP" dirty="0" smtClean="0"/>
              <a:t>､</a:t>
            </a:r>
            <a:r>
              <a:rPr lang="ja-JP" altLang="en-US" dirty="0" smtClean="0"/>
              <a:t>面積</a:t>
            </a:r>
            <a:r>
              <a:rPr lang="en-US" altLang="ja-JP" dirty="0" smtClean="0"/>
              <a:t>､</a:t>
            </a:r>
            <a:r>
              <a:rPr lang="ja-JP" altLang="en-US" dirty="0" smtClean="0"/>
              <a:t>加速度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実験方法、理論、計算方法を学ぶ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144971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補助単位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8411043"/>
              </p:ext>
            </p:extLst>
          </p:nvPr>
        </p:nvGraphicFramePr>
        <p:xfrm>
          <a:off x="1193800" y="2426677"/>
          <a:ext cx="6515100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1700"/>
                <a:gridCol w="2171700"/>
                <a:gridCol w="21717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倍数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補助単位記号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よみ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-12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p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ピコ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-9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n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ナノ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-6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µ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マイクロ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-3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m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ミリ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3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k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キロ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6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M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メガ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9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G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ギガ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12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T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テラ</a:t>
                      </a:r>
                      <a:endParaRPr kumimoji="1" lang="ja-JP" alt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テキスト ボックス 4"/>
          <p:cNvSpPr txBox="1"/>
          <p:nvPr/>
        </p:nvSpPr>
        <p:spPr>
          <a:xfrm>
            <a:off x="1193800" y="1856154"/>
            <a:ext cx="3510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※</a:t>
            </a:r>
            <a:r>
              <a:rPr kumimoji="1" lang="ja-JP" altLang="en-US" sz="2400" dirty="0" smtClean="0"/>
              <a:t>理系なら</a:t>
            </a:r>
            <a:r>
              <a:rPr kumimoji="1" lang="en-US" altLang="ja-JP" sz="2400" dirty="0" smtClean="0"/>
              <a:t>､</a:t>
            </a:r>
            <a:r>
              <a:rPr kumimoji="1" lang="ja-JP" altLang="en-US" sz="2400" dirty="0" smtClean="0"/>
              <a:t>覚えましょう。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82760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クイズ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kumimoji="1" lang="ja-JP" altLang="en-US" dirty="0" smtClean="0"/>
              <a:t>　１８世紀末に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世界基準となるべく考案され定義された長さの単位メートル。では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当時何の長さを基準として１メートルを定めたか？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37222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有効数字とその桁数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 dirty="0" smtClean="0"/>
              <a:t>測定値</a:t>
            </a:r>
            <a:r>
              <a:rPr kumimoji="1" lang="ja-JP" altLang="en-US" dirty="0" smtClean="0"/>
              <a:t>を表す数字のうち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意味</a:t>
            </a:r>
            <a:r>
              <a:rPr lang="ja-JP" altLang="en-US" dirty="0" smtClean="0"/>
              <a:t>が</a:t>
            </a:r>
            <a:r>
              <a:rPr kumimoji="1" lang="ja-JP" altLang="en-US" dirty="0" smtClean="0"/>
              <a:t>あるもの</a:t>
            </a:r>
            <a:endParaRPr kumimoji="1" lang="en-US" altLang="ja-JP" dirty="0" smtClean="0"/>
          </a:p>
          <a:p>
            <a:pPr marL="342900" lvl="1">
              <a:buClr>
                <a:schemeClr val="accent1"/>
              </a:buClr>
            </a:pPr>
            <a:r>
              <a:rPr lang="en-US" altLang="ja-JP" dirty="0"/>
              <a:t>10</a:t>
            </a:r>
            <a:r>
              <a:rPr lang="ja-JP" altLang="en-US" dirty="0" smtClean="0"/>
              <a:t>進法と</a:t>
            </a:r>
            <a:r>
              <a:rPr lang="en-US" altLang="ja-JP" dirty="0" smtClean="0"/>
              <a:t>2</a:t>
            </a:r>
            <a:r>
              <a:rPr lang="ja-JP" altLang="en-US" dirty="0" smtClean="0"/>
              <a:t>進法では文字数がかわる</a:t>
            </a:r>
            <a:endParaRPr lang="en-US" altLang="ja-JP" dirty="0" smtClean="0"/>
          </a:p>
          <a:p>
            <a:pPr marL="342900" lvl="1">
              <a:buClr>
                <a:schemeClr val="accent1"/>
              </a:buClr>
            </a:pPr>
            <a:r>
              <a:rPr lang="ja-JP" altLang="en-US" dirty="0" smtClean="0"/>
              <a:t>有効</a:t>
            </a:r>
            <a:r>
              <a:rPr lang="ja-JP" altLang="en-US" dirty="0"/>
              <a:t>数字の桁数＝測定値の持つシャノン</a:t>
            </a:r>
            <a:r>
              <a:rPr lang="ja-JP" altLang="en-US" dirty="0" smtClean="0"/>
              <a:t>情報量　（</a:t>
            </a:r>
            <a:r>
              <a:rPr lang="en-US" altLang="ja-JP" dirty="0" smtClean="0"/>
              <a:t>→</a:t>
            </a:r>
            <a:r>
              <a:rPr lang="ja-JP" altLang="en-US" dirty="0"/>
              <a:t>　情報</a:t>
            </a:r>
            <a:r>
              <a:rPr lang="ja-JP" altLang="en-US" dirty="0" smtClean="0"/>
              <a:t>理論）</a:t>
            </a:r>
            <a:endParaRPr lang="en-US" altLang="ja-JP" dirty="0" smtClean="0"/>
          </a:p>
          <a:p>
            <a:pPr marL="342900" lvl="1">
              <a:buClr>
                <a:schemeClr val="accent1"/>
              </a:buClr>
            </a:pPr>
            <a:endParaRPr kumimoji="1" lang="en-US" altLang="ja-JP" dirty="0" smtClean="0"/>
          </a:p>
          <a:p>
            <a:r>
              <a:rPr kumimoji="1" lang="ja-JP" altLang="en-US" dirty="0" smtClean="0"/>
              <a:t>最大何桁とれるかは、</a:t>
            </a:r>
            <a:r>
              <a:rPr lang="ja-JP" altLang="en-US" dirty="0" smtClean="0"/>
              <a:t>測定範囲での分解</a:t>
            </a:r>
            <a:r>
              <a:rPr lang="ja-JP" altLang="en-US" dirty="0"/>
              <a:t>能</a:t>
            </a:r>
            <a:r>
              <a:rPr lang="ja-JP" altLang="en-US" dirty="0" smtClean="0"/>
              <a:t>で</a:t>
            </a:r>
            <a:r>
              <a:rPr kumimoji="1" lang="ja-JP" altLang="en-US" dirty="0" smtClean="0"/>
              <a:t>決まる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巻き尺、ノギス、マイクロメーター、つまようじの太さを測定すると？</a:t>
            </a:r>
            <a:endParaRPr lang="en-US" altLang="ja-JP" dirty="0" smtClean="0"/>
          </a:p>
          <a:p>
            <a:pPr lvl="1"/>
            <a:endParaRPr kumimoji="1" lang="en-US" altLang="ja-JP" dirty="0" smtClean="0"/>
          </a:p>
          <a:p>
            <a:r>
              <a:rPr lang="en-US" altLang="ja-JP" dirty="0" smtClean="0"/>
              <a:t> 0</a:t>
            </a:r>
            <a:r>
              <a:rPr lang="ja-JP" altLang="en-US" dirty="0" smtClean="0"/>
              <a:t>でない最上位桁から、測定誤差にうもれない桁まで</a:t>
            </a:r>
            <a:endParaRPr lang="en-US" altLang="ja-JP" dirty="0"/>
          </a:p>
          <a:p>
            <a:pPr lvl="1"/>
            <a:r>
              <a:rPr lang="ja-JP" altLang="en-US" dirty="0" smtClean="0"/>
              <a:t>巻き尺でつまようじの太さを測ると</a:t>
            </a:r>
            <a:r>
              <a:rPr lang="en-US" altLang="ja-JP" dirty="0" smtClean="0"/>
              <a:t> 3 </a:t>
            </a:r>
            <a:r>
              <a:rPr lang="ja-JP" altLang="en-US" dirty="0" smtClean="0"/>
              <a:t>桁ムダに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ミリ単位</a:t>
            </a:r>
            <a:r>
              <a:rPr lang="ja-JP" altLang="en-US" dirty="0"/>
              <a:t>で川の水位</a:t>
            </a:r>
            <a:r>
              <a:rPr lang="ja-JP" altLang="en-US" dirty="0" smtClean="0"/>
              <a:t>を測定するのは意味がない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誤差のない測定はない　（</a:t>
            </a:r>
            <a:r>
              <a:rPr lang="en-US" altLang="ja-JP" dirty="0" smtClean="0"/>
              <a:t>→</a:t>
            </a:r>
            <a:r>
              <a:rPr lang="ja-JP" altLang="en-US" dirty="0" smtClean="0"/>
              <a:t>　現代物理学（量子力学））</a:t>
            </a:r>
            <a:endParaRPr lang="en-US" altLang="ja-JP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-63500" y="47371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59334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有効数字の計算での扱い：加減算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誤差の含まれる桁のうち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最上位の桁が有効数字を決める</a:t>
            </a:r>
            <a:r>
              <a:rPr lang="ja-JP" altLang="en-US" dirty="0" smtClean="0"/>
              <a:t/>
            </a:r>
            <a:br>
              <a:rPr lang="ja-JP" altLang="en-US" dirty="0" smtClean="0"/>
            </a:br>
            <a:r>
              <a:rPr lang="ja-JP" altLang="en-US" dirty="0" smtClean="0"/>
              <a:t>例）　振り子の支点からおもりの重心までの長さ</a:t>
            </a:r>
          </a:p>
          <a:p>
            <a:pPr lvl="1"/>
            <a:r>
              <a:rPr kumimoji="1" lang="ja-JP" altLang="en-US" dirty="0" smtClean="0"/>
              <a:t>鋼線の長さは巻き尺で</a:t>
            </a:r>
            <a:r>
              <a:rPr kumimoji="1" lang="en-US" altLang="ja-JP" dirty="0" smtClean="0"/>
              <a:t>､</a:t>
            </a:r>
            <a:r>
              <a:rPr lang="ja-JP" altLang="en-US" dirty="0" smtClean="0"/>
              <a:t>金属球の直径はノギスで測れるが．．．</a:t>
            </a:r>
            <a:endParaRPr kumimoji="1" lang="ja-JP" altLang="en-US" dirty="0" smtClean="0"/>
          </a:p>
        </p:txBody>
      </p:sp>
      <p:pic>
        <p:nvPicPr>
          <p:cNvPr id="4" name="図 3" descr="signum_addition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985" y="2860675"/>
            <a:ext cx="7372985" cy="361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394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signum_muldiv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20" y="3227705"/>
            <a:ext cx="7815580" cy="3249295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有効数字の計算での扱い：</a:t>
            </a:r>
            <a:r>
              <a:rPr lang="ja-JP" altLang="en-US" dirty="0" smtClean="0"/>
              <a:t>剰余算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誤差の割合が大きい＝有効数字の桁数が小さい値が有効数字を決める</a:t>
            </a:r>
            <a:br>
              <a:rPr kumimoji="1" lang="ja-JP" altLang="en-US" dirty="0" smtClean="0"/>
            </a:br>
            <a:r>
              <a:rPr lang="ja-JP" altLang="en-US" dirty="0" smtClean="0"/>
              <a:t>例）　円盤の体積</a:t>
            </a:r>
          </a:p>
          <a:p>
            <a:pPr lvl="1"/>
            <a:r>
              <a:rPr lang="ja-JP" altLang="en-US" dirty="0" smtClean="0"/>
              <a:t>直径</a:t>
            </a:r>
            <a:r>
              <a:rPr lang="en-US" altLang="ja-JP" dirty="0" smtClean="0"/>
              <a:t>､</a:t>
            </a:r>
            <a:r>
              <a:rPr lang="ja-JP" altLang="en-US" dirty="0" smtClean="0"/>
              <a:t>厚み　ともにものさしではかれるが．．．</a:t>
            </a:r>
            <a:endParaRPr kumimoji="1" lang="ja-JP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2576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有効数字の計算での扱い</a:t>
            </a:r>
            <a:r>
              <a:rPr lang="ja-JP" altLang="en-US" dirty="0" smtClean="0"/>
              <a:t>：</a:t>
            </a:r>
            <a:br>
              <a:rPr lang="ja-JP" altLang="en-US" dirty="0" smtClean="0"/>
            </a:br>
            <a:r>
              <a:rPr lang="ja-JP" altLang="en-US" dirty="0" smtClean="0"/>
              <a:t>丸め誤差と桁落ち</a:t>
            </a:r>
            <a:endParaRPr kumimoji="1" lang="ja-JP" altLang="en-US" dirty="0"/>
          </a:p>
        </p:txBody>
      </p:sp>
      <p:pic>
        <p:nvPicPr>
          <p:cNvPr id="4" name="コンテンツ プレースホルダー 3" descr="signum_drop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76"/>
          <a:stretch/>
        </p:blipFill>
        <p:spPr>
          <a:xfrm>
            <a:off x="539686" y="2026810"/>
            <a:ext cx="8147114" cy="3486785"/>
          </a:xfrm>
        </p:spPr>
      </p:pic>
    </p:spTree>
    <p:extLst>
      <p:ext uri="{BB962C8B-B14F-4D97-AF65-F5344CB8AC3E}">
        <p14:creationId xmlns:p14="http://schemas.microsoft.com/office/powerpoint/2010/main" val="28398665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クラリティ">
  <a:themeElements>
    <a:clrScheme name="クラリティ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クラシック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クラリティ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クラリティ.thmx</Template>
  <TotalTime>418</TotalTime>
  <Words>806</Words>
  <Application>Microsoft Macintosh PowerPoint</Application>
  <PresentationFormat>画面に合わせる (4:3)</PresentationFormat>
  <Paragraphs>269</Paragraphs>
  <Slides>23</Slides>
  <Notes>0</Notes>
  <HiddenSlides>0</HiddenSlides>
  <MMClips>0</MMClips>
  <ScaleCrop>false</ScaleCrop>
  <HeadingPairs>
    <vt:vector size="6" baseType="variant"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25" baseType="lpstr">
      <vt:lpstr>クラリティ</vt:lpstr>
      <vt:lpstr>MathType 6.0 Equation</vt:lpstr>
      <vt:lpstr>測定とデータの扱い方</vt:lpstr>
      <vt:lpstr>講義の目的、目標</vt:lpstr>
      <vt:lpstr>測定とは？</vt:lpstr>
      <vt:lpstr>補助単位</vt:lpstr>
      <vt:lpstr>クイズ</vt:lpstr>
      <vt:lpstr>有効数字とその桁数</vt:lpstr>
      <vt:lpstr>有効数字の計算での扱い：加減算</vt:lpstr>
      <vt:lpstr>有効数字の計算での扱い：剰余算</vt:lpstr>
      <vt:lpstr>有効数字の計算での扱い： 丸め誤差と桁落ち</vt:lpstr>
      <vt:lpstr>測定の誤差と精度</vt:lpstr>
      <vt:lpstr>最確値：真の値の推定</vt:lpstr>
      <vt:lpstr>系統誤差はゼロにする</vt:lpstr>
      <vt:lpstr>誤差のある値の書き方</vt:lpstr>
      <vt:lpstr>誤差の求め方</vt:lpstr>
      <vt:lpstr>なぜ最確値が平均値に一致するのか</vt:lpstr>
      <vt:lpstr>誤差（試料平均の標準偏差） σ の求め方</vt:lpstr>
      <vt:lpstr>確率誤差 ε の求め方</vt:lpstr>
      <vt:lpstr>誤差（標準偏差､確率誤差）を求める手順</vt:lpstr>
      <vt:lpstr>誤差（標準偏差､確率誤差）を求める手順</vt:lpstr>
      <vt:lpstr>誤差（標準偏差､確率誤差）を求める手順</vt:lpstr>
      <vt:lpstr>誤差（標準偏差､確率誤差）を求める手順</vt:lpstr>
      <vt:lpstr>参考書など</vt:lpstr>
      <vt:lpstr>演習問題をときましょう</vt:lpstr>
    </vt:vector>
  </TitlesOfParts>
  <Company>九州工業大学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測定とデータの扱い方</dc:title>
  <dc:creator>下薗 真一</dc:creator>
  <cp:lastModifiedBy>下薗 真一</cp:lastModifiedBy>
  <cp:revision>39</cp:revision>
  <dcterms:created xsi:type="dcterms:W3CDTF">2014-09-28T15:13:31Z</dcterms:created>
  <dcterms:modified xsi:type="dcterms:W3CDTF">2014-10-01T05:05:12Z</dcterms:modified>
</cp:coreProperties>
</file>

<file path=docProps/thumbnail.jpeg>
</file>